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9" r:id="rId4"/>
    <p:sldId id="270" r:id="rId5"/>
    <p:sldId id="264" r:id="rId6"/>
    <p:sldId id="261" r:id="rId7"/>
    <p:sldId id="265" r:id="rId8"/>
  </p:sldIdLst>
  <p:sldSz cx="18288000" cy="10287000"/>
  <p:notesSz cx="6858000" cy="9144000"/>
  <p:embeddedFontLst>
    <p:embeddedFont>
      <p:font typeface="Anton" pitchFamily="2" charset="77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82"/>
    <a:srgbClr val="9B8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94621" autoAdjust="0"/>
  </p:normalViewPr>
  <p:slideViewPr>
    <p:cSldViewPr>
      <p:cViewPr varScale="1">
        <p:scale>
          <a:sx n="79" d="100"/>
          <a:sy n="79" d="100"/>
        </p:scale>
        <p:origin x="30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5FDF-7723-144C-A366-1DA59DEC42F9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4F97-CA93-DC4A-B8B2-F0AF18FFB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47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4F97-CA93-DC4A-B8B2-F0AF18FFBD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2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911888" y="5243376"/>
            <a:ext cx="10373542" cy="1384597"/>
            <a:chOff x="0" y="-38100"/>
            <a:chExt cx="2651059" cy="466141"/>
          </a:xfrm>
        </p:grpSpPr>
        <p:sp>
          <p:nvSpPr>
            <p:cNvPr id="15" name="Freeform 15"/>
            <p:cNvSpPr/>
            <p:nvPr/>
          </p:nvSpPr>
          <p:spPr>
            <a:xfrm>
              <a:off x="541382" y="29582"/>
              <a:ext cx="2109677" cy="398459"/>
            </a:xfrm>
            <a:custGeom>
              <a:avLst/>
              <a:gdLst/>
              <a:ahLst/>
              <a:cxnLst/>
              <a:rect l="l" t="t" r="r" b="b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AI Agent for Prioritizing Ideas using </a:t>
              </a:r>
              <a:r>
                <a:rPr lang="en-US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ReAct</a:t>
              </a:r>
              <a:r>
                <a:rPr lang="en-US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Framework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5020108" y="2605709"/>
            <a:ext cx="5266449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048569" y="-74766"/>
            <a:ext cx="10415119" cy="10133254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257291" y="1226361"/>
            <a:ext cx="8168067" cy="7492962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onsolas" panose="020B0609020204030204" pitchFamily="49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11506200" y="2843740"/>
            <a:ext cx="16825550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0527155" y="742462"/>
            <a:ext cx="4105109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3133075" y="7700634"/>
            <a:ext cx="4105109" cy="189994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2878787-4FA6-9F36-D67E-EC6F547ED457}"/>
              </a:ext>
            </a:extLst>
          </p:cNvPr>
          <p:cNvGrpSpPr/>
          <p:nvPr/>
        </p:nvGrpSpPr>
        <p:grpSpPr>
          <a:xfrm>
            <a:off x="1192931" y="2770533"/>
            <a:ext cx="6191427" cy="1581549"/>
            <a:chOff x="1095704" y="1189619"/>
            <a:chExt cx="5969868" cy="1581549"/>
          </a:xfrm>
        </p:grpSpPr>
        <p:grpSp>
          <p:nvGrpSpPr>
            <p:cNvPr id="17" name="Group 17"/>
            <p:cNvGrpSpPr/>
            <p:nvPr/>
          </p:nvGrpSpPr>
          <p:grpSpPr>
            <a:xfrm>
              <a:off x="1095704" y="1189619"/>
              <a:ext cx="1581549" cy="15815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303615" y="1740131"/>
              <a:ext cx="1301914" cy="480525"/>
            </a:xfrm>
            <a:custGeom>
              <a:avLst/>
              <a:gdLst/>
              <a:ahLst/>
              <a:cxnLst/>
              <a:rect l="l" t="t" r="r" b="b"/>
              <a:pathLst>
                <a:path w="1301914" h="480525">
                  <a:moveTo>
                    <a:pt x="0" y="0"/>
                  </a:moveTo>
                  <a:lnTo>
                    <a:pt x="1301914" y="0"/>
                  </a:lnTo>
                  <a:lnTo>
                    <a:pt x="1301914" y="480525"/>
                  </a:lnTo>
                  <a:lnTo>
                    <a:pt x="0" y="480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9727" y="1720523"/>
              <a:ext cx="4045845" cy="650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78"/>
                </a:lnSpc>
                <a:spcBef>
                  <a:spcPct val="0"/>
                </a:spcBef>
              </a:pPr>
              <a:r>
                <a:rPr lang="en-US" sz="6000" b="1" dirty="0" err="1">
                  <a:solidFill>
                    <a:srgbClr val="3428BA"/>
                  </a:solidFill>
                  <a:latin typeface="Consolas" panose="020B0609020204030204" pitchFamily="49" charset="0"/>
                  <a:ea typeface="Canva Sans Bold"/>
                  <a:cs typeface="Canva Sans Bold"/>
                  <a:sym typeface="Canva Sans Bold"/>
                </a:rPr>
                <a:t>IdeaGenie</a:t>
              </a:r>
              <a:endParaRPr lang="en-US" sz="4800" b="1" dirty="0">
                <a:solidFill>
                  <a:srgbClr val="3428BA"/>
                </a:solidFill>
                <a:latin typeface="Consolas" panose="020B0609020204030204" pitchFamily="49" charset="0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63576" y="1158902"/>
            <a:ext cx="6918726" cy="921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3"/>
              </a:lnSpc>
              <a:spcBef>
                <a:spcPct val="0"/>
              </a:spcBef>
            </a:pPr>
            <a:r>
              <a:rPr lang="en-US" sz="5495" b="1" dirty="0">
                <a:solidFill>
                  <a:srgbClr val="3428BA"/>
                </a:solidFill>
                <a:latin typeface="Consolas" panose="020B0609020204030204" pitchFamily="49" charset="0"/>
                <a:ea typeface="Anton"/>
                <a:cs typeface="Anton"/>
                <a:sym typeface="Anton"/>
              </a:rPr>
              <a:t>Luddy Hacks Case 1 </a:t>
            </a:r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09D81702-BA98-E0B8-669A-B3C60940C3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14063" y="7104350"/>
            <a:ext cx="7094272" cy="855577"/>
          </a:xfrm>
          <a:custGeom>
            <a:avLst/>
            <a:gdLst/>
            <a:ahLst/>
            <a:cxnLst/>
            <a:rect l="l" t="t" r="r" b="b"/>
            <a:pathLst>
              <a:path w="2109677" h="398459">
                <a:moveTo>
                  <a:pt x="0" y="0"/>
                </a:moveTo>
                <a:lnTo>
                  <a:pt x="2109677" y="0"/>
                </a:lnTo>
                <a:lnTo>
                  <a:pt x="2109677" y="398459"/>
                </a:lnTo>
                <a:lnTo>
                  <a:pt x="0" y="398459"/>
                </a:lnTo>
                <a:close/>
              </a:path>
            </a:pathLst>
          </a:custGeom>
          <a:gradFill rotWithShape="1">
            <a:gsLst>
              <a:gs pos="100000">
                <a:srgbClr val="3428BA">
                  <a:alpha val="100000"/>
                </a:srgbClr>
              </a:gs>
              <a:gs pos="100000">
                <a:srgbClr val="5FA2DB">
                  <a:alpha val="100000"/>
                </a:srgbClr>
              </a:gs>
            </a:gsLst>
            <a:lin ang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Helping teams move faster by building what truly matters – first!</a:t>
            </a:r>
          </a:p>
        </p:txBody>
      </p:sp>
      <p:pic>
        <p:nvPicPr>
          <p:cNvPr id="32" name="Picture 31" descr="A cartoon character reading a paper&#10;&#10;AI-generated content may be incorrect.">
            <a:extLst>
              <a:ext uri="{FF2B5EF4-FFF2-40B4-BE49-F238E27FC236}">
                <a16:creationId xmlns:a16="http://schemas.microsoft.com/office/drawing/2014/main" id="{5B35DE58-2441-B040-BA11-11B88D92F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974" l="2930" r="91113">
                        <a14:foregroundMark x1="22070" y1="36979" x2="22070" y2="36979"/>
                        <a14:foregroundMark x1="29590" y1="39388" x2="29590" y2="39388"/>
                        <a14:foregroundMark x1="13867" y1="38997" x2="13867" y2="38997"/>
                        <a14:foregroundMark x1="13574" y1="39779" x2="13574" y2="39779"/>
                        <a14:foregroundMark x1="18457" y1="30078" x2="18457" y2="30078"/>
                        <a14:foregroundMark x1="18457" y1="28516" x2="18457" y2="28516"/>
                        <a14:foregroundMark x1="24121" y1="30729" x2="24121" y2="30729"/>
                        <a14:foregroundMark x1="19336" y1="29883" x2="19336" y2="29883"/>
                        <a14:foregroundMark x1="19336" y1="29883" x2="19336" y2="29883"/>
                        <a14:foregroundMark x1="19336" y1="29883" x2="19336" y2="29883"/>
                        <a14:foregroundMark x1="24805" y1="30729" x2="24805" y2="30729"/>
                        <a14:foregroundMark x1="25098" y1="30729" x2="25098" y2="30729"/>
                        <a14:foregroundMark x1="25098" y1="30729" x2="25098" y2="30729"/>
                        <a14:foregroundMark x1="25098" y1="30729" x2="25098" y2="30729"/>
                        <a14:foregroundMark x1="25098" y1="30729" x2="25098" y2="30729"/>
                        <a14:foregroundMark x1="12988" y1="76367" x2="12988" y2="76367"/>
                        <a14:foregroundMark x1="2930" y1="74544" x2="2930" y2="74544"/>
                        <a14:foregroundMark x1="78711" y1="35352" x2="78711" y2="35352"/>
                        <a14:foregroundMark x1="66895" y1="36393" x2="66895" y2="36393"/>
                        <a14:foregroundMark x1="75684" y1="42839" x2="75684" y2="42839"/>
                        <a14:foregroundMark x1="76563" y1="42839" x2="76563" y2="42839"/>
                        <a14:foregroundMark x1="5957" y1="76758" x2="5957" y2="76758"/>
                        <a14:foregroundMark x1="12305" y1="70898" x2="12305" y2="70898"/>
                        <a14:foregroundMark x1="13281" y1="70313" x2="13281" y2="70313"/>
                        <a14:foregroundMark x1="81738" y1="41992" x2="81738" y2="41992"/>
                        <a14:foregroundMark x1="91113" y1="51888" x2="91113" y2="51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50" y="-487905"/>
            <a:ext cx="6954464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85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72600" y="29337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2758295" y="1405869"/>
            <a:ext cx="934728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400" b="1" dirty="0"/>
              <a:t>Problem Statement</a:t>
            </a:r>
            <a:r>
              <a:rPr lang="en-IN" sz="5400" dirty="0"/>
              <a:t> </a:t>
            </a:r>
            <a:r>
              <a:rPr lang="en-IN" sz="5400" b="1" dirty="0"/>
              <a:t>Challenge:</a:t>
            </a:r>
            <a:endParaRPr lang="en-IN" sz="5400" dirty="0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15AD89FE-CAC1-436F-03FF-C03A4A67AD07}"/>
              </a:ext>
            </a:extLst>
          </p:cNvPr>
          <p:cNvSpPr/>
          <p:nvPr/>
        </p:nvSpPr>
        <p:spPr>
          <a:xfrm>
            <a:off x="10856061" y="-100965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AC15D-F208-5039-209B-D37DB9D4BDD0}"/>
              </a:ext>
            </a:extLst>
          </p:cNvPr>
          <p:cNvSpPr txBox="1"/>
          <p:nvPr/>
        </p:nvSpPr>
        <p:spPr>
          <a:xfrm>
            <a:off x="2628900" y="2971799"/>
            <a:ext cx="13030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Organizations collect hundreds of innovation ideas via platforms like ServiceNow. The challenge is to prioritize them efficiently.</a:t>
            </a:r>
            <a:endParaRPr lang="en-US" sz="3200" b="1" dirty="0"/>
          </a:p>
          <a:p>
            <a:pPr>
              <a:buNone/>
            </a:pPr>
            <a:endParaRPr lang="en-US" sz="3200" b="1" dirty="0"/>
          </a:p>
          <a:p>
            <a:pPr>
              <a:buNone/>
            </a:pPr>
            <a:r>
              <a:rPr lang="en-US" sz="3200" b="1" dirty="0"/>
              <a:t>Key Questions: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How do we balance implementation effort, ROI, and strategic alignment?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How can AI help in reasoning through this decision-making process?</a:t>
            </a:r>
          </a:p>
          <a:p>
            <a:br>
              <a:rPr lang="en-US" sz="3200" dirty="0"/>
            </a:br>
            <a:r>
              <a:rPr lang="en-US" sz="3200" b="1" dirty="0"/>
              <a:t>Objective:</a:t>
            </a:r>
            <a:r>
              <a:rPr lang="en-US" sz="3200" dirty="0"/>
              <a:t> Build an AI Agent that evaluates ideas using reasoning + action (</a:t>
            </a:r>
            <a:r>
              <a:rPr lang="en-US" sz="3200" dirty="0" err="1"/>
              <a:t>ReAct</a:t>
            </a:r>
            <a:r>
              <a:rPr lang="en-US" sz="3200" dirty="0"/>
              <a:t>), then ranks them with justifications.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2FFF-C801-EB2D-8AD9-9F64A2A9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9463A3-C67F-A242-5ECB-8CA572600C90}"/>
              </a:ext>
            </a:extLst>
          </p:cNvPr>
          <p:cNvSpPr/>
          <p:nvPr/>
        </p:nvSpPr>
        <p:spPr>
          <a:xfrm>
            <a:off x="-9372600" y="29337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054AD0F-4108-9506-1403-17445141CD2A}"/>
              </a:ext>
            </a:extLst>
          </p:cNvPr>
          <p:cNvSpPr txBox="1"/>
          <p:nvPr/>
        </p:nvSpPr>
        <p:spPr>
          <a:xfrm>
            <a:off x="967550" y="846515"/>
            <a:ext cx="934728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400" b="1" dirty="0"/>
              <a:t>Solution Overview</a:t>
            </a:r>
            <a:r>
              <a:rPr lang="en-IN" sz="5400" dirty="0"/>
              <a:t> </a:t>
            </a:r>
            <a:r>
              <a:rPr lang="en-IN" sz="5400" b="1" dirty="0"/>
              <a:t>Architecture:</a:t>
            </a:r>
            <a:endParaRPr lang="en-IN" sz="5400" dirty="0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C86B42CE-6DAF-721D-95B5-16272BCC4CFE}"/>
              </a:ext>
            </a:extLst>
          </p:cNvPr>
          <p:cNvSpPr/>
          <p:nvPr/>
        </p:nvSpPr>
        <p:spPr>
          <a:xfrm>
            <a:off x="10276739" y="-96393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E98CB-43D6-60CB-4AB3-68E680D828AE}"/>
              </a:ext>
            </a:extLst>
          </p:cNvPr>
          <p:cNvSpPr txBox="1"/>
          <p:nvPr/>
        </p:nvSpPr>
        <p:spPr>
          <a:xfrm>
            <a:off x="919531" y="2181427"/>
            <a:ext cx="54864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🧠 </a:t>
            </a:r>
            <a:r>
              <a:rPr lang="en-IN" sz="3200" b="1" dirty="0"/>
              <a:t>LLM-based </a:t>
            </a:r>
            <a:r>
              <a:rPr lang="en-IN" sz="3200" b="1" dirty="0" err="1"/>
              <a:t>ReAct</a:t>
            </a:r>
            <a:r>
              <a:rPr lang="en-IN" sz="3200" b="1" dirty="0"/>
              <a:t> Agent</a:t>
            </a:r>
            <a:r>
              <a:rPr lang="en-IN" sz="3200" dirty="0"/>
              <a:t> — Thinks &amp; Acts in two phases.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🧮 </a:t>
            </a:r>
            <a:r>
              <a:rPr lang="en-IN" sz="3200" b="1" dirty="0"/>
              <a:t>Evaluation Metrics</a:t>
            </a:r>
            <a:r>
              <a:rPr lang="en-IN" sz="3200" dirty="0"/>
              <a:t> — Effort (Time, Resources), ROI (Value, Demand, Impact).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📦 </a:t>
            </a:r>
            <a:r>
              <a:rPr lang="en-IN" sz="3200" b="1" dirty="0"/>
              <a:t>Vector Search (FAISS)</a:t>
            </a:r>
            <a:r>
              <a:rPr lang="en-IN" sz="3200" dirty="0"/>
              <a:t> — Finds similar ideas for better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🧾 </a:t>
            </a:r>
            <a:r>
              <a:rPr lang="en-IN" sz="3200" b="1" dirty="0"/>
              <a:t>Logs &amp; Justifications</a:t>
            </a:r>
            <a:r>
              <a:rPr lang="en-IN" sz="3200" dirty="0"/>
              <a:t> — Transparent and explainable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📊 </a:t>
            </a:r>
            <a:r>
              <a:rPr lang="en-IN" sz="3200" b="1" dirty="0"/>
              <a:t>Dashboard (React)</a:t>
            </a:r>
            <a:r>
              <a:rPr lang="en-IN" sz="3200" dirty="0"/>
              <a:t> — Visualizes Top 3 ideas with reasoning.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C7132D-E813-BE59-9E97-3DF59D39E533}"/>
              </a:ext>
            </a:extLst>
          </p:cNvPr>
          <p:cNvGrpSpPr/>
          <p:nvPr/>
        </p:nvGrpSpPr>
        <p:grpSpPr>
          <a:xfrm>
            <a:off x="7696200" y="2429785"/>
            <a:ext cx="10591800" cy="7058442"/>
            <a:chOff x="7696200" y="2429785"/>
            <a:chExt cx="10591800" cy="70584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00E696-C5AE-D45E-E8EC-30DF445E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2429785"/>
              <a:ext cx="10591800" cy="705844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B0DF51-A56D-0944-A25D-47B9981DFEB4}"/>
                </a:ext>
              </a:extLst>
            </p:cNvPr>
            <p:cNvSpPr/>
            <p:nvPr/>
          </p:nvSpPr>
          <p:spPr>
            <a:xfrm>
              <a:off x="13411200" y="6210300"/>
              <a:ext cx="304800" cy="304800"/>
            </a:xfrm>
            <a:prstGeom prst="rect">
              <a:avLst/>
            </a:prstGeom>
            <a:solidFill>
              <a:srgbClr val="FFC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A1090-7BD6-98C4-ADF2-A3C062EDACA7}"/>
                </a:ext>
              </a:extLst>
            </p:cNvPr>
            <p:cNvSpPr txBox="1"/>
            <p:nvPr/>
          </p:nvSpPr>
          <p:spPr>
            <a:xfrm>
              <a:off x="13335000" y="61341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73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88A1-2D63-99D1-D495-1D07C1E6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8697DE-5518-0C6F-3FFA-23AC980C9595}"/>
              </a:ext>
            </a:extLst>
          </p:cNvPr>
          <p:cNvSpPr/>
          <p:nvPr/>
        </p:nvSpPr>
        <p:spPr>
          <a:xfrm>
            <a:off x="-9372600" y="29337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94BF8A5-672E-E2CD-6098-8B30AEBB94E8}"/>
              </a:ext>
            </a:extLst>
          </p:cNvPr>
          <p:cNvSpPr txBox="1"/>
          <p:nvPr/>
        </p:nvSpPr>
        <p:spPr>
          <a:xfrm>
            <a:off x="2641600" y="875568"/>
            <a:ext cx="1149110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 err="1"/>
              <a:t>ReAct</a:t>
            </a:r>
            <a:r>
              <a:rPr lang="en-US" sz="5400" b="1" dirty="0"/>
              <a:t> Logic Breakdown</a:t>
            </a:r>
            <a:r>
              <a:rPr lang="en-US" sz="5400" dirty="0"/>
              <a:t> </a:t>
            </a:r>
            <a:r>
              <a:rPr lang="en-US" sz="5400" b="1" dirty="0"/>
              <a:t>Two-Phase Chain-of-Thought Process:</a:t>
            </a:r>
            <a:endParaRPr lang="en-US" sz="5400" dirty="0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DC258F7D-A82F-BE8A-905B-E1EC081ACF59}"/>
              </a:ext>
            </a:extLst>
          </p:cNvPr>
          <p:cNvSpPr/>
          <p:nvPr/>
        </p:nvSpPr>
        <p:spPr>
          <a:xfrm>
            <a:off x="10856061" y="-100965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C81AA-F8AF-A0A9-E1B3-9FDBF0ABE0E2}"/>
              </a:ext>
            </a:extLst>
          </p:cNvPr>
          <p:cNvSpPr txBox="1"/>
          <p:nvPr/>
        </p:nvSpPr>
        <p:spPr>
          <a:xfrm>
            <a:off x="2628900" y="2971799"/>
            <a:ext cx="13030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4000" b="1" dirty="0"/>
              <a:t>Planning Phase (Reasoning):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Decides if similar ideas should be retrieved.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Creates an evaluation plan.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Output: "Action: </a:t>
            </a:r>
            <a:r>
              <a:rPr lang="en-US" sz="4000" dirty="0" err="1"/>
              <a:t>RetrieveSimilar</a:t>
            </a:r>
            <a:r>
              <a:rPr lang="en-US" sz="4000" dirty="0"/>
              <a:t>" or "Action: </a:t>
            </a:r>
            <a:r>
              <a:rPr lang="en-US" sz="4000" dirty="0" err="1"/>
              <a:t>NoRetrieve</a:t>
            </a:r>
            <a:r>
              <a:rPr lang="en-US" sz="4000" dirty="0"/>
              <a:t>".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Finalization Phase (Action):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Executes evaluation using plan + context.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Outputs: Composite Score + Justification.</a:t>
            </a:r>
          </a:p>
          <a:p>
            <a:r>
              <a:rPr lang="en-US" sz="4000" b="1" dirty="0"/>
              <a:t>Bonus:</a:t>
            </a:r>
            <a:r>
              <a:rPr lang="en-US" sz="4000" dirty="0"/>
              <a:t> Logs full plan, action, and final output for transparency.</a:t>
            </a:r>
          </a:p>
        </p:txBody>
      </p:sp>
    </p:spTree>
    <p:extLst>
      <p:ext uri="{BB962C8B-B14F-4D97-AF65-F5344CB8AC3E}">
        <p14:creationId xmlns:p14="http://schemas.microsoft.com/office/powerpoint/2010/main" val="261394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066800" y="647700"/>
            <a:ext cx="20040600" cy="1303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4400" b="1" dirty="0">
                <a:latin typeface="+mj-lt"/>
              </a:rPr>
              <a:t>How Our </a:t>
            </a:r>
            <a:r>
              <a:rPr lang="en-US" sz="4400" b="1" dirty="0" err="1">
                <a:latin typeface="+mj-lt"/>
              </a:rPr>
              <a:t>ReAct</a:t>
            </a:r>
            <a:r>
              <a:rPr lang="en-US" sz="4400" b="1" dirty="0">
                <a:latin typeface="+mj-lt"/>
              </a:rPr>
              <a:t>-Based AI Agent Meets the 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0" y="2857500"/>
            <a:ext cx="155448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Effort &amp; ROI Analysis</a:t>
            </a:r>
            <a:br>
              <a:rPr lang="en-IN" sz="2800" dirty="0"/>
            </a:br>
            <a:r>
              <a:rPr lang="en-IN" sz="2800" dirty="0"/>
              <a:t>→ Uses LLM prompts with metrics like engineering hours, dependencies, revenue uplift, user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Top 3 Idea Selection</a:t>
            </a:r>
            <a:br>
              <a:rPr lang="en-IN" sz="2800" dirty="0"/>
            </a:br>
            <a:r>
              <a:rPr lang="en-IN" sz="2800" dirty="0"/>
              <a:t>→ Automatically ranks ideas by composite score and justification.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Explicit Reasoning (</a:t>
            </a:r>
            <a:r>
              <a:rPr lang="en-IN" sz="2800" b="1" dirty="0" err="1"/>
              <a:t>ReAct</a:t>
            </a:r>
            <a:r>
              <a:rPr lang="en-IN" sz="2800" b="1" dirty="0"/>
              <a:t>)</a:t>
            </a:r>
            <a:br>
              <a:rPr lang="en-IN" sz="2800" dirty="0"/>
            </a:br>
            <a:r>
              <a:rPr lang="en-IN" sz="2800" dirty="0"/>
              <a:t>→ Two-phase logic: Plan (Reasoning) + Final Evaluation (Action) with verbose logging.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Mock Dataset + Similarity Search</a:t>
            </a:r>
            <a:br>
              <a:rPr lang="en-IN" sz="2800" dirty="0"/>
            </a:br>
            <a:r>
              <a:rPr lang="en-IN" sz="2800" dirty="0"/>
              <a:t>→ Realistic idea dataset and FAISS-based retrieval of related past ideas.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Explainability + Logs</a:t>
            </a:r>
            <a:br>
              <a:rPr lang="en-IN" sz="2800" dirty="0"/>
            </a:br>
            <a:r>
              <a:rPr lang="en-IN" sz="2800" dirty="0"/>
              <a:t>→ Justifications and reasoning saved for clear audit and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💡 </a:t>
            </a:r>
            <a:r>
              <a:rPr lang="en-IN" sz="2800" b="1" dirty="0"/>
              <a:t>Future Ready</a:t>
            </a:r>
            <a:br>
              <a:rPr lang="en-IN" sz="2800" dirty="0"/>
            </a:br>
            <a:r>
              <a:rPr lang="en-IN" sz="2800" dirty="0"/>
              <a:t>→ Modular design allows adding feedback loop for learning.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44F0CE-0E3F-F57F-DEB0-E307225E7036}"/>
              </a:ext>
            </a:extLst>
          </p:cNvPr>
          <p:cNvGrpSpPr/>
          <p:nvPr/>
        </p:nvGrpSpPr>
        <p:grpSpPr>
          <a:xfrm>
            <a:off x="7543800" y="5136413"/>
            <a:ext cx="1042965" cy="1042965"/>
            <a:chOff x="13921980" y="1175138"/>
            <a:chExt cx="1042965" cy="1042965"/>
          </a:xfrm>
        </p:grpSpPr>
        <p:grpSp>
          <p:nvGrpSpPr>
            <p:cNvPr id="7" name="Group 7"/>
            <p:cNvGrpSpPr/>
            <p:nvPr/>
          </p:nvGrpSpPr>
          <p:grpSpPr>
            <a:xfrm>
              <a:off x="13921980" y="1175138"/>
              <a:ext cx="1042965" cy="104296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4202768" y="1435055"/>
              <a:ext cx="481391" cy="484918"/>
            </a:xfrm>
            <a:custGeom>
              <a:avLst/>
              <a:gdLst/>
              <a:ahLst/>
              <a:cxnLst/>
              <a:rect l="l" t="t" r="r" b="b"/>
              <a:pathLst>
                <a:path w="481391" h="484918">
                  <a:moveTo>
                    <a:pt x="0" y="0"/>
                  </a:moveTo>
                  <a:lnTo>
                    <a:pt x="481392" y="0"/>
                  </a:lnTo>
                  <a:lnTo>
                    <a:pt x="481392" y="484918"/>
                  </a:lnTo>
                  <a:lnTo>
                    <a:pt x="0" y="484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53312" y="2516233"/>
            <a:ext cx="7640639" cy="595969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3400" y="4812785"/>
            <a:ext cx="11221751" cy="136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6600" dirty="0">
                <a:solidFill>
                  <a:srgbClr val="3428BA"/>
                </a:solidFill>
                <a:latin typeface="Anton"/>
              </a:rPr>
              <a:t>Lets Get Into Demo</a:t>
            </a:r>
            <a:endParaRPr lang="en-US" sz="6600" dirty="0">
              <a:solidFill>
                <a:srgbClr val="3428BA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073247" y="1884691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371</Words>
  <Application>Microsoft Macintosh PowerPoint</Application>
  <PresentationFormat>Custom</PresentationFormat>
  <Paragraphs>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Consolas</vt:lpstr>
      <vt:lpstr>Anton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cp:lastModifiedBy>Ajinkya Ambadkar</cp:lastModifiedBy>
  <cp:revision>21</cp:revision>
  <dcterms:created xsi:type="dcterms:W3CDTF">2006-08-16T00:00:00Z</dcterms:created>
  <dcterms:modified xsi:type="dcterms:W3CDTF">2025-04-06T18:14:43Z</dcterms:modified>
  <dc:identifier>DAGj0X10jMo</dc:identifier>
</cp:coreProperties>
</file>